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84" r:id="rId1"/>
  </p:sldMasterIdLst>
  <p:notesMasterIdLst>
    <p:notesMasterId r:id="rId27"/>
  </p:notesMasterIdLst>
  <p:sldIdLst>
    <p:sldId id="260" r:id="rId2"/>
    <p:sldId id="272" r:id="rId3"/>
    <p:sldId id="295" r:id="rId4"/>
    <p:sldId id="259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280" r:id="rId14"/>
    <p:sldId id="304" r:id="rId15"/>
    <p:sldId id="305" r:id="rId16"/>
    <p:sldId id="306" r:id="rId17"/>
    <p:sldId id="287" r:id="rId18"/>
    <p:sldId id="307" r:id="rId19"/>
    <p:sldId id="308" r:id="rId20"/>
    <p:sldId id="309" r:id="rId21"/>
    <p:sldId id="310" r:id="rId22"/>
    <p:sldId id="313" r:id="rId23"/>
    <p:sldId id="311" r:id="rId24"/>
    <p:sldId id="270" r:id="rId25"/>
    <p:sldId id="31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نمط فاتح 1 - تميي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نمط متوسط 1 - تميي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نمط متوسط 3 - تمييز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984" y="7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241E1-6AE0-4C2C-ACCA-30F045F34334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05B48E-7FF5-4422-B2C8-8CB36B8BB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256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62440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73587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8201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133800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826736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423362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788000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579511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308829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731242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04726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68FE8-0B95-4199-9F53-933912788E94}" type="datetime1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55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A9923169-4894-430F-895C-ACA33E27E5B4}"/>
              </a:ext>
            </a:extLst>
          </p:cNvPr>
          <p:cNvSpPr txBox="1">
            <a:spLocks/>
          </p:cNvSpPr>
          <p:nvPr/>
        </p:nvSpPr>
        <p:spPr>
          <a:xfrm>
            <a:off x="2056210" y="532229"/>
            <a:ext cx="6686549" cy="43975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 rtl="1"/>
            <a:endParaRPr lang="en-US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EB8C6405-EE9C-4B4A-AD7B-C01C58FE2E89}"/>
              </a:ext>
            </a:extLst>
          </p:cNvPr>
          <p:cNvSpPr txBox="1">
            <a:spLocks/>
          </p:cNvSpPr>
          <p:nvPr/>
        </p:nvSpPr>
        <p:spPr>
          <a:xfrm>
            <a:off x="2284810" y="837029"/>
            <a:ext cx="6686549" cy="43975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 rtl="1"/>
            <a:endParaRPr lang="en-US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EE73C597-D489-4F54-A946-1B20191A68FA}"/>
              </a:ext>
            </a:extLst>
          </p:cNvPr>
          <p:cNvSpPr txBox="1"/>
          <p:nvPr/>
        </p:nvSpPr>
        <p:spPr>
          <a:xfrm>
            <a:off x="5742384" y="-26234"/>
            <a:ext cx="32231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en-US" sz="1800" b="1" dirty="0">
              <a:effectLst/>
              <a:ea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r>
              <a:rPr lang="ar-SA" sz="1800" b="1" dirty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  <a:t>الجمهورية العربية </a:t>
            </a:r>
            <a:r>
              <a:rPr lang="ar-SA" sz="1800" b="1" dirty="0" smtClean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  <a:t>السورية</a:t>
            </a:r>
            <a:endParaRPr lang="ar-SY" sz="1800" b="1" dirty="0" smtClean="0">
              <a:effectLst/>
              <a:ea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r>
              <a:rPr lang="ar-SY" b="1" dirty="0" smtClean="0">
                <a:ea typeface="Simplified Arabic" panose="02020603050405020304" pitchFamily="18" charset="-78"/>
                <a:cs typeface="Simplified Arabic" panose="02020603050405020304" pitchFamily="18" charset="-78"/>
              </a:rPr>
              <a:t>وزارة التعليم العالي والبحث العلمي</a:t>
            </a:r>
            <a:r>
              <a:rPr lang="ar-SA" sz="1800" b="1" dirty="0" smtClean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SA" sz="1800" b="1" dirty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  <a:t/>
            </a:r>
            <a:br>
              <a:rPr lang="ar-SA" sz="1800" b="1" dirty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</a:br>
            <a:r>
              <a:rPr lang="ar-SA" sz="1800" b="1" dirty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  <a:t>جامعة دمشق</a:t>
            </a:r>
            <a:endParaRPr lang="en-US" sz="1800" b="1" dirty="0">
              <a:effectLst/>
              <a:ea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r>
              <a:rPr lang="ar-SA" sz="1800" b="1" dirty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  <a:t>كلية الهندسة الميكانيكية والكهربائية</a:t>
            </a:r>
            <a:br>
              <a:rPr lang="ar-SA" sz="1800" b="1" dirty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</a:br>
            <a:r>
              <a:rPr lang="ar-SA" sz="1800" b="1" dirty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  <a:t>قسم هندسة ال</a:t>
            </a:r>
            <a:r>
              <a:rPr lang="ar-SY" b="1" dirty="0">
                <a:ea typeface="Simplified Arabic" panose="02020603050405020304" pitchFamily="18" charset="-78"/>
                <a:cs typeface="Simplified Arabic" panose="02020603050405020304" pitchFamily="18" charset="-78"/>
              </a:rPr>
              <a:t>إ</a:t>
            </a:r>
            <a:r>
              <a:rPr lang="ar-SA" sz="1800" b="1" dirty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  <a:t>لكترونيات والاتصالات </a:t>
            </a:r>
            <a:endParaRPr lang="en-US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9078C2F2-2A97-4088-874B-3666F5180861}"/>
              </a:ext>
            </a:extLst>
          </p:cNvPr>
          <p:cNvSpPr txBox="1"/>
          <p:nvPr/>
        </p:nvSpPr>
        <p:spPr>
          <a:xfrm>
            <a:off x="179512" y="1755705"/>
            <a:ext cx="8791847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rtl="1">
              <a:defRPr/>
            </a:pPr>
            <a:r>
              <a:rPr lang="ar-AE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سم</a:t>
            </a:r>
            <a:r>
              <a:rPr lang="ar-SY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ي</a:t>
            </a:r>
            <a:r>
              <a:rPr lang="ar-AE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نار تسجيل </a:t>
            </a:r>
            <a:r>
              <a:rPr lang="ar-SY" sz="20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- </a:t>
            </a:r>
            <a:r>
              <a:rPr lang="ar-SA" sz="20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ماجستير</a:t>
            </a:r>
            <a:r>
              <a:rPr lang="ar-SY" sz="2000" b="1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(دكتوراه</a:t>
            </a:r>
            <a:r>
              <a:rPr lang="ar-SY" sz="20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) </a:t>
            </a:r>
            <a:r>
              <a:rPr lang="ar-SY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في </a:t>
            </a:r>
            <a:r>
              <a:rPr lang="ar-SY" sz="2000" b="1" dirty="0">
                <a:ea typeface="Simplified Arabic" panose="02020603050405020304" pitchFamily="18" charset="-78"/>
                <a:cs typeface="Simplified Arabic" panose="02020603050405020304" pitchFamily="18" charset="-78"/>
              </a:rPr>
              <a:t>هندسة</a:t>
            </a:r>
            <a:r>
              <a:rPr lang="ar-SA" sz="2000" b="1" dirty="0">
                <a:ea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SY" sz="2000" b="1" dirty="0">
                <a:ea typeface="Simplified Arabic" panose="02020603050405020304" pitchFamily="18" charset="-78"/>
                <a:cs typeface="Simplified Arabic" panose="02020603050405020304" pitchFamily="18" charset="-78"/>
              </a:rPr>
              <a:t>الاتصالات </a:t>
            </a:r>
            <a:r>
              <a:rPr lang="ar-SY" sz="2000" b="1" dirty="0" smtClean="0">
                <a:ea typeface="Simplified Arabic" panose="02020603050405020304" pitchFamily="18" charset="-78"/>
                <a:cs typeface="Simplified Arabic" panose="02020603050405020304" pitchFamily="18" charset="-78"/>
              </a:rPr>
              <a:t>المُتقدّمة (هندسة الإلكترونيات التطبيقية)</a:t>
            </a:r>
            <a:r>
              <a:rPr lang="ar-SY" sz="20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SA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بعنوان:</a:t>
            </a:r>
            <a:endParaRPr lang="ar-SY" sz="20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algn="ctr" defTabSz="457200" rtl="1">
              <a:lnSpc>
                <a:spcPct val="100000"/>
              </a:lnSpc>
              <a:spcAft>
                <a:spcPts val="0"/>
              </a:spcAft>
              <a:defRPr/>
            </a:pPr>
            <a:endParaRPr lang="en-US" sz="24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algn="ctr" defTabSz="457200" rtl="1">
              <a:defRPr/>
            </a:pPr>
            <a:r>
              <a:rPr lang="ar-SY" sz="28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العنوان باللغة العربية</a:t>
            </a:r>
            <a:endParaRPr lang="en-US" sz="28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algn="ctr" defTabSz="457200">
              <a:defRPr/>
            </a:pPr>
            <a:r>
              <a:rPr lang="en-US" sz="28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Title in English</a:t>
            </a:r>
            <a:endParaRPr lang="en-US" sz="28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Y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lvl="0" algn="ctr" defTabSz="457200" rtl="1">
              <a:defRPr/>
            </a:pPr>
            <a:r>
              <a:rPr lang="ar-AE" sz="2400" b="1" dirty="0">
                <a:solidFill>
                  <a:prstClr val="black"/>
                </a:solidFill>
                <a:latin typeface="Century Gothic" panose="020B0502020202020204"/>
                <a:cs typeface="Simplified Arabic" panose="02020603050405020304" pitchFamily="18" charset="-78"/>
              </a:rPr>
              <a:t> إعداد</a:t>
            </a:r>
            <a:endParaRPr lang="ar-SY" sz="2400" b="1" dirty="0">
              <a:solidFill>
                <a:prstClr val="black"/>
              </a:solidFill>
              <a:latin typeface="Century Gothic" panose="020B0502020202020204"/>
              <a:cs typeface="Simplified Arabic" panose="02020603050405020304" pitchFamily="18" charset="-78"/>
            </a:endParaRPr>
          </a:p>
          <a:p>
            <a:pPr lvl="0" algn="ctr" defTabSz="457200" rtl="1">
              <a:defRPr/>
            </a:pPr>
            <a:endParaRPr kumimoji="0" lang="ar-SY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cs typeface="Simplified Arabic" panose="02020603050405020304" pitchFamily="18" charset="-78"/>
            </a:endParaRPr>
          </a:p>
          <a:p>
            <a:pPr lvl="0" algn="ctr" defTabSz="457200" rtl="1">
              <a:lnSpc>
                <a:spcPct val="150000"/>
              </a:lnSpc>
              <a:defRPr/>
            </a:pPr>
            <a:r>
              <a:rPr lang="ar-SY" sz="2400" b="1" dirty="0">
                <a:solidFill>
                  <a:prstClr val="black"/>
                </a:solidFill>
                <a:latin typeface="Century Gothic" panose="020B0502020202020204"/>
                <a:cs typeface="Simplified Arabic" panose="02020603050405020304" pitchFamily="18" charset="-78"/>
              </a:rPr>
              <a:t>   </a:t>
            </a:r>
            <a:r>
              <a:rPr lang="ar-AE" sz="2400" b="1" dirty="0">
                <a:solidFill>
                  <a:prstClr val="black"/>
                </a:solidFill>
                <a:latin typeface="Century Gothic" panose="020B0502020202020204"/>
                <a:cs typeface="Simplified Arabic" panose="02020603050405020304" pitchFamily="18" charset="-78"/>
              </a:rPr>
              <a:t>المشرف</a:t>
            </a:r>
            <a:r>
              <a:rPr lang="ar-SY" sz="2400" b="1" dirty="0">
                <a:solidFill>
                  <a:prstClr val="black"/>
                </a:solidFill>
                <a:latin typeface="Century Gothic" panose="020B0502020202020204"/>
                <a:cs typeface="Simplified Arabic" panose="02020603050405020304" pitchFamily="18" charset="-78"/>
              </a:rPr>
              <a:t> </a:t>
            </a:r>
            <a:r>
              <a:rPr lang="ar-SY" sz="2400" b="1" dirty="0" smtClean="0">
                <a:solidFill>
                  <a:prstClr val="black"/>
                </a:solidFill>
                <a:latin typeface="Century Gothic" panose="020B0502020202020204"/>
                <a:cs typeface="Simplified Arabic" panose="02020603050405020304" pitchFamily="18" charset="-78"/>
              </a:rPr>
              <a:t>العلمي					المشرف المشارك</a:t>
            </a:r>
          </a:p>
          <a:p>
            <a:pPr lvl="0" algn="ctr" defTabSz="457200" rtl="1">
              <a:defRPr/>
            </a:pPr>
            <a:endParaRPr kumimoji="0" lang="ar-SY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cs typeface="Simplified Arabic" panose="02020603050405020304" pitchFamily="18" charset="-78"/>
            </a:endParaRPr>
          </a:p>
          <a:p>
            <a:pPr lvl="0" algn="ctr" defTabSz="457200" rtl="1">
              <a:defRPr/>
            </a:pPr>
            <a:r>
              <a:rPr lang="ar-SY" sz="24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اليوم/ الشهر/ العام</a:t>
            </a:r>
          </a:p>
          <a:p>
            <a:pPr lvl="0" algn="ctr" defTabSz="457200" rtl="1">
              <a:defRPr/>
            </a:pPr>
            <a:endParaRPr lang="ar-SY" sz="24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lvl="0" algn="ctr" defTabSz="457200" rtl="1">
              <a:defRPr/>
            </a:pPr>
            <a:r>
              <a:rPr lang="ar-SY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(عدم إظهار رقم الشريحة الأولى)</a:t>
            </a:r>
            <a:endParaRPr lang="en-US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Simplified Arabic" panose="02020603050405020304" pitchFamily="18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470" y="285371"/>
            <a:ext cx="1543050" cy="140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4497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824" y="332656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7506241" cy="4104456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مقدمة عامة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المقترح</a:t>
            </a:r>
          </a:p>
          <a:p>
            <a:pPr algn="r" rtl="1">
              <a:buFontTx/>
              <a:buChar char="-"/>
            </a:pP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البرنامج </a:t>
            </a: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الزمني لتنفيذ 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البحث</a:t>
            </a:r>
            <a:endParaRPr lang="ar-SY" sz="2800" dirty="0" smtClean="0"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بعض الدراسات المرجعية</a:t>
            </a:r>
          </a:p>
          <a:p>
            <a:pPr marL="0" indent="0" algn="r" rtl="1">
              <a:buNone/>
            </a:pP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قائمة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المراجع الأولية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539552" y="6237312"/>
            <a:ext cx="883673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10</a:t>
            </a:fld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0339381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323528" y="6309320"/>
            <a:ext cx="984019" cy="365125"/>
          </a:xfrm>
        </p:spPr>
        <p:txBody>
          <a:bodyPr/>
          <a:lstStyle/>
          <a:p>
            <a:pPr algn="l"/>
            <a:fld id="{C489637A-11D4-42A0-937C-45FCD8DF8B40}" type="slidenum">
              <a:rPr lang="en-US" sz="4000" b="1">
                <a:solidFill>
                  <a:schemeClr val="tx1"/>
                </a:solidFill>
              </a:rPr>
              <a:pPr algn="l"/>
              <a:t>11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 idx="4294967295"/>
          </p:nvPr>
        </p:nvSpPr>
        <p:spPr>
          <a:xfrm>
            <a:off x="2339752" y="143313"/>
            <a:ext cx="3462583" cy="719138"/>
          </a:xfrm>
        </p:spPr>
        <p:txBody>
          <a:bodyPr>
            <a:normAutofit/>
          </a:bodyPr>
          <a:lstStyle/>
          <a:p>
            <a:pPr algn="ctr" defTabSz="457200" rtl="0"/>
            <a:r>
              <a:rPr lang="ar-AE" sz="3200" b="1" dirty="0" smtClean="0">
                <a:solidFill>
                  <a:schemeClr val="tx1"/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مشكلة البحث</a:t>
            </a:r>
            <a:r>
              <a:rPr lang="ar-SY" sz="3200" b="1" dirty="0" smtClean="0">
                <a:solidFill>
                  <a:schemeClr val="tx1"/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 وأهميته</a:t>
            </a:r>
            <a:endParaRPr lang="en-US" sz="3200" b="1" dirty="0">
              <a:solidFill>
                <a:schemeClr val="tx1"/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510989" y="1304541"/>
            <a:ext cx="806020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20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 </a:t>
            </a:r>
            <a:endParaRPr lang="en-US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lnSpc>
                <a:spcPct val="20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</a:t>
            </a:r>
          </a:p>
          <a:p>
            <a:pPr algn="just" rtl="1">
              <a:lnSpc>
                <a:spcPct val="20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</a:t>
            </a:r>
            <a:endParaRPr lang="ar-SY" sz="24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6804246" y="508738"/>
            <a:ext cx="1990815" cy="8215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457200" rtl="1">
              <a:lnSpc>
                <a:spcPct val="100000"/>
              </a:lnSpc>
            </a:pPr>
            <a:r>
              <a:rPr lang="ar-AE" sz="2800" b="1" dirty="0" smtClean="0">
                <a:latin typeface="Simplified Arabic" pitchFamily="18" charset="-78"/>
                <a:ea typeface="+mn-ea"/>
                <a:cs typeface="Simplified Arabic" pitchFamily="18" charset="-78"/>
              </a:rPr>
              <a:t>مشكلة البحث</a:t>
            </a:r>
            <a:endParaRPr lang="en-US" sz="2800" b="1" dirty="0"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7020273" y="3520037"/>
            <a:ext cx="1774790" cy="7191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457200" rtl="1"/>
            <a:r>
              <a:rPr lang="ar-SY" sz="2800" b="1" dirty="0" smtClean="0">
                <a:latin typeface="Simplified Arabic" pitchFamily="18" charset="-78"/>
                <a:ea typeface="+mn-ea"/>
                <a:cs typeface="Simplified Arabic" pitchFamily="18" charset="-78"/>
              </a:rPr>
              <a:t>أهمية</a:t>
            </a:r>
            <a:r>
              <a:rPr lang="ar-AE" sz="2800" b="1" dirty="0" smtClean="0">
                <a:latin typeface="Simplified Arabic" pitchFamily="18" charset="-78"/>
                <a:ea typeface="+mn-ea"/>
                <a:cs typeface="Simplified Arabic" pitchFamily="18" charset="-78"/>
              </a:rPr>
              <a:t> البحث</a:t>
            </a:r>
            <a:endParaRPr lang="en-US" sz="2800" b="1" dirty="0"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0989" y="4148817"/>
            <a:ext cx="7979409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</a:t>
            </a: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</a:t>
            </a: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</a:t>
            </a:r>
            <a:endParaRPr lang="en-US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2405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824" y="332656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7506241" cy="4104456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مقدمة عامة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المقترح</a:t>
            </a:r>
          </a:p>
          <a:p>
            <a:pPr algn="r" rtl="1">
              <a:buFontTx/>
              <a:buChar char="-"/>
            </a:pP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البرنامج </a:t>
            </a: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الزمني لتنفيذ 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البحث</a:t>
            </a:r>
            <a:endParaRPr lang="ar-SY" sz="2800" dirty="0" smtClean="0"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بعض الدراسات المرجعية</a:t>
            </a:r>
          </a:p>
          <a:p>
            <a:pPr marL="0" indent="0" algn="r" rtl="1">
              <a:buNone/>
            </a:pP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قائمة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المراجع الأولية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67544" y="6237312"/>
            <a:ext cx="984019" cy="365125"/>
          </a:xfrm>
        </p:spPr>
        <p:txBody>
          <a:bodyPr/>
          <a:lstStyle/>
          <a:p>
            <a:pPr algn="l"/>
            <a:fld id="{C489637A-11D4-42A0-937C-45FCD8DF8B40}" type="slidenum">
              <a:rPr lang="en-US" sz="4000" b="1">
                <a:solidFill>
                  <a:schemeClr val="tx1"/>
                </a:solidFill>
              </a:rPr>
              <a:pPr algn="l"/>
              <a:t>12</a:t>
            </a:fld>
            <a:endParaRPr lang="en-US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662603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55776" y="188640"/>
            <a:ext cx="3419872" cy="720080"/>
          </a:xfrm>
        </p:spPr>
        <p:txBody>
          <a:bodyPr>
            <a:noAutofit/>
          </a:bodyPr>
          <a:lstStyle/>
          <a:p>
            <a:pPr algn="r" rtl="1"/>
            <a:r>
              <a:rPr lang="ar-SY" sz="32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مخطط</a:t>
            </a:r>
            <a:r>
              <a:rPr lang="ar-AE" sz="32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AE" sz="3200" b="1" dirty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البحث</a:t>
            </a:r>
            <a:r>
              <a:rPr lang="ar-SY" sz="3200" b="1" dirty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32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المقترح</a:t>
            </a:r>
            <a:endParaRPr lang="en-US" sz="3200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179512" y="6309320"/>
            <a:ext cx="1315721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13</a:t>
            </a:fld>
            <a:endParaRPr lang="en-US" sz="4400" dirty="0"/>
          </a:p>
        </p:txBody>
      </p:sp>
      <p:sp>
        <p:nvSpPr>
          <p:cNvPr id="3" name="مستطيل 2"/>
          <p:cNvSpPr/>
          <p:nvPr/>
        </p:nvSpPr>
        <p:spPr>
          <a:xfrm>
            <a:off x="107504" y="908720"/>
            <a:ext cx="8784976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إجراء 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دراسة </a:t>
            </a: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مرجعية ونظرية لـ</a:t>
            </a:r>
            <a:endParaRPr lang="ar-SY" sz="2400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إجراء 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دراسة مرجعية ونظرية لبروتوكولات </a:t>
            </a: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لـ</a:t>
            </a: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محاكاة/مضاهاة شبكة/منظومة ..</a:t>
            </a: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اقتراح خوارزمية/طريقة/منهجية/.. </a:t>
            </a: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تقييم 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أداء </a:t>
            </a: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الخوارزمية/... في الشبكة/... المدروسة</a:t>
            </a:r>
            <a:endParaRPr lang="ar-SY" sz="2400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إجراء 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مقارنة مع نتائج دراسات </a:t>
            </a: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مرجعية</a:t>
            </a:r>
            <a:endParaRPr lang="ar-SY" sz="2400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نشر 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مقالة </a:t>
            </a: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علمية/مقالتين علميتين 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على الأقل في مجلات محكمة معتمدة من جامعة </a:t>
            </a: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دمشق</a:t>
            </a:r>
            <a:endParaRPr lang="ar-SY" sz="2400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كتابة الرسالة/الأطروحة</a:t>
            </a:r>
            <a:endParaRPr lang="ar-SY" sz="2400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الدفاع 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عن </a:t>
            </a: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الرسالة/الأطروحة 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حال ورود الموافقات </a:t>
            </a: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اللازمة</a:t>
            </a:r>
            <a:endParaRPr lang="ar-SY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416608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824" y="332656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7506241" cy="4104456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مقدمة عامة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المقترح</a:t>
            </a:r>
          </a:p>
          <a:p>
            <a:pPr algn="r" rtl="1">
              <a:buFontTx/>
              <a:buChar char="-"/>
            </a:pPr>
            <a:r>
              <a:rPr lang="ar-SA" sz="28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البرنامج </a:t>
            </a:r>
            <a:r>
              <a:rPr lang="ar-SA" sz="2800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الزمني لتنفيذ </a:t>
            </a:r>
            <a:r>
              <a:rPr lang="ar-SA" sz="28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البحث</a:t>
            </a:r>
            <a:endParaRPr lang="ar-SY" sz="2800" dirty="0" smtClean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بعض الدراسات المرجعية</a:t>
            </a:r>
          </a:p>
          <a:p>
            <a:pPr marL="0" indent="0" algn="r" rtl="1">
              <a:buNone/>
            </a:pP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قائمة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المراجع الأولية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3568" y="5949280"/>
            <a:ext cx="75533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C489637A-11D4-42A0-937C-45FCD8DF8B40}" type="slidenum">
              <a:rPr lang="en-US" sz="4400"/>
              <a:pPr/>
              <a:t>14</a:t>
            </a:fld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61952900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4283968" cy="720080"/>
          </a:xfrm>
        </p:spPr>
        <p:txBody>
          <a:bodyPr>
            <a:noAutofit/>
          </a:bodyPr>
          <a:lstStyle/>
          <a:p>
            <a:pPr rtl="1"/>
            <a:r>
              <a:rPr lang="ar-SA" sz="3200" b="1" dirty="0" smtClean="0">
                <a:latin typeface="Simplified Arabic" pitchFamily="18" charset="-78"/>
                <a:cs typeface="Simplified Arabic" pitchFamily="18" charset="-78"/>
              </a:rPr>
              <a:t>البرنامج الزمني لتنفيذ البحث</a:t>
            </a:r>
            <a:r>
              <a:rPr lang="en-US" sz="3200" b="1" dirty="0" smtClean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3200" b="1" dirty="0" smtClean="0">
                <a:latin typeface="Simplified Arabic" pitchFamily="18" charset="-78"/>
                <a:cs typeface="Simplified Arabic" pitchFamily="18" charset="-78"/>
              </a:rPr>
            </a:b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السنة الأولى/الثانية/الثالثة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539552" y="6381328"/>
            <a:ext cx="883673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15</a:t>
            </a:fld>
            <a:endParaRPr lang="en-US" sz="4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758967"/>
              </p:ext>
            </p:extLst>
          </p:nvPr>
        </p:nvGraphicFramePr>
        <p:xfrm>
          <a:off x="395536" y="908720"/>
          <a:ext cx="8517384" cy="5505009"/>
        </p:xfrm>
        <a:graphic>
          <a:graphicData uri="http://schemas.openxmlformats.org/drawingml/2006/table">
            <a:tbl>
              <a:tblPr rtl="1" firstRow="1" firstCol="1" bandRow="1"/>
              <a:tblGrid>
                <a:gridCol w="1747416"/>
                <a:gridCol w="2081560"/>
                <a:gridCol w="164976"/>
                <a:gridCol w="262384"/>
                <a:gridCol w="215776"/>
                <a:gridCol w="215776"/>
                <a:gridCol w="215776"/>
                <a:gridCol w="249560"/>
                <a:gridCol w="266576"/>
                <a:gridCol w="351160"/>
                <a:gridCol w="270768"/>
                <a:gridCol w="406152"/>
                <a:gridCol w="372368"/>
                <a:gridCol w="410344"/>
                <a:gridCol w="1286792"/>
              </a:tblGrid>
              <a:tr h="182214">
                <a:tc gridSpan="2">
                  <a:txBody>
                    <a:bodyPr/>
                    <a:lstStyle/>
                    <a:p>
                      <a:pPr marL="45720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الأعمال التنفيذية</a:t>
                      </a:r>
                      <a:endParaRPr lang="en-US" sz="1600" dirty="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marL="45720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رقم الأشهر</a:t>
                      </a:r>
                      <a:endParaRPr lang="en-US" sz="1600" dirty="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النتائج المتوقعة حسب الفئة</a:t>
                      </a:r>
                      <a:endParaRPr lang="en-US" sz="1600" dirty="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39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الفئة </a:t>
                      </a:r>
                      <a:r>
                        <a:rPr lang="en-US" sz="1600" b="1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Category</a:t>
                      </a:r>
                      <a:endParaRPr lang="en-US" sz="160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tx1"/>
                          </a:solidFill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الأعمال التفصيلية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1</a:t>
                      </a:r>
                      <a:endParaRPr lang="en-US" sz="160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2</a:t>
                      </a:r>
                      <a:endParaRPr lang="en-US" sz="160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3</a:t>
                      </a:r>
                      <a:endParaRPr lang="en-US" sz="160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4</a:t>
                      </a:r>
                      <a:endParaRPr lang="en-US" sz="160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5</a:t>
                      </a:r>
                      <a:endParaRPr lang="en-US" sz="160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6</a:t>
                      </a:r>
                      <a:endParaRPr lang="en-US" sz="160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7</a:t>
                      </a:r>
                      <a:endParaRPr lang="en-US" sz="160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8</a:t>
                      </a:r>
                      <a:endParaRPr lang="en-US" sz="160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9</a:t>
                      </a:r>
                      <a:endParaRPr lang="en-US" sz="160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10</a:t>
                      </a:r>
                      <a:endParaRPr lang="en-US" sz="160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11</a:t>
                      </a:r>
                      <a:endParaRPr lang="en-US" sz="160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12</a:t>
                      </a:r>
                      <a:endParaRPr lang="en-US" sz="1600" dirty="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14758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1- الأعمال التحضيرية</a:t>
                      </a:r>
                      <a:endParaRPr lang="en-US" sz="160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ar-SY" sz="1600" b="1" dirty="0" smtClean="0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- </a:t>
                      </a:r>
                      <a:r>
                        <a:rPr lang="ar-SA" sz="1600" b="1" dirty="0" smtClean="0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دراسة </a:t>
                      </a:r>
                      <a:r>
                        <a:rPr lang="ar-SY" sz="1600" b="1" dirty="0" smtClean="0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مرجعية ونظرية عن</a:t>
                      </a:r>
                    </a:p>
                    <a:p>
                      <a:pPr marL="0" marR="0" indent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ar-SA" sz="1600" b="1" dirty="0" smtClean="0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- </a:t>
                      </a:r>
                      <a:r>
                        <a:rPr lang="ar-SA" sz="1600" b="1" dirty="0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دراسة مرجعية </a:t>
                      </a:r>
                      <a:r>
                        <a:rPr lang="ar-SY" sz="1600" b="1" dirty="0" smtClean="0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ونظرية </a:t>
                      </a:r>
                      <a:r>
                        <a:rPr lang="ar-SA" sz="1600" b="1" dirty="0" smtClean="0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عن </a:t>
                      </a:r>
                      <a:r>
                        <a:rPr lang="ar-SY" sz="1600" b="1" dirty="0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 dirty="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#</a:t>
                      </a:r>
                      <a:endParaRPr lang="en-US" sz="160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#</a:t>
                      </a:r>
                      <a:endParaRPr lang="en-US" sz="160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#</a:t>
                      </a:r>
                      <a:endParaRPr lang="en-US" sz="1600" dirty="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641">
                <a:tc>
                  <a:txBody>
                    <a:bodyPr/>
                    <a:lstStyle/>
                    <a:p>
                      <a:pPr marL="192405" marR="0" indent="-192405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2-جمع المعلومات والاستقصاء الحاسوبي</a:t>
                      </a:r>
                      <a:endParaRPr lang="en-US" sz="160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 dirty="0" smtClean="0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دراسة</a:t>
                      </a:r>
                      <a:r>
                        <a:rPr lang="ar-SY" sz="1600" b="1" baseline="0" dirty="0" smtClean="0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 </a:t>
                      </a:r>
                      <a:r>
                        <a:rPr lang="ar-SY" sz="1600" b="1" dirty="0" smtClean="0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طرائق / منهجيات / خوارزميات</a:t>
                      </a:r>
                      <a:endParaRPr lang="en-US" sz="1600" dirty="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#</a:t>
                      </a:r>
                      <a:endParaRPr lang="en-US" sz="160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#</a:t>
                      </a:r>
                      <a:endParaRPr lang="en-US" sz="160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#</a:t>
                      </a:r>
                      <a:endParaRPr lang="en-US" sz="1600" dirty="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641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3- الأعمال الحقلية</a:t>
                      </a:r>
                      <a:endParaRPr lang="en-US" sz="160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-</a:t>
                      </a:r>
                      <a:endParaRPr lang="en-US" sz="1600" dirty="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8117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4-الأعمال المخبرية</a:t>
                      </a:r>
                      <a:endParaRPr lang="en-US" sz="160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ar-SY" sz="1600" b="1" dirty="0" smtClean="0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- </a:t>
                      </a:r>
                      <a:r>
                        <a:rPr lang="ar-SA" sz="1600" b="1" dirty="0" smtClean="0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محاكاة</a:t>
                      </a:r>
                      <a:r>
                        <a:rPr lang="ar-SY" sz="1600" b="1" dirty="0" smtClean="0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/مضاهاة ..</a:t>
                      </a:r>
                    </a:p>
                    <a:p>
                      <a:pPr marL="0" marR="0" indent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ar-SY" sz="1600" b="1" dirty="0" smtClean="0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- اقتراح طريقة/خوارزمية/..</a:t>
                      </a:r>
                    </a:p>
                    <a:p>
                      <a:pPr marL="0" marR="0" indent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ar-SY" sz="1600" b="1" dirty="0" smtClean="0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- تقييم الأداء</a:t>
                      </a:r>
                      <a:endParaRPr lang="en-US" sz="1600" b="1" dirty="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#</a:t>
                      </a:r>
                      <a:endParaRPr lang="en-US" sz="160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#</a:t>
                      </a:r>
                      <a:endParaRPr lang="en-US" sz="160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#</a:t>
                      </a:r>
                      <a:endParaRPr lang="en-US" sz="160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427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5-زيارات التبادل العلمي</a:t>
                      </a:r>
                      <a:endParaRPr lang="en-US" sz="160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ar-SA" sz="1600" b="1" dirty="0" smtClean="0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لايوجد</a:t>
                      </a:r>
                      <a:endParaRPr lang="en-US" sz="1600" dirty="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641">
                <a:tc>
                  <a:txBody>
                    <a:bodyPr/>
                    <a:lstStyle/>
                    <a:p>
                      <a:pPr marL="192405" marR="0" indent="-192405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6-النشر (تقارير فنية- نشرات علمية)</a:t>
                      </a:r>
                      <a:endParaRPr lang="en-US" sz="160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-نشر </a:t>
                      </a:r>
                      <a:r>
                        <a:rPr lang="ar-SA" sz="1600" b="1" dirty="0" smtClean="0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مقالة</a:t>
                      </a:r>
                      <a:r>
                        <a:rPr lang="ar-SY" sz="1600" b="1" dirty="0" smtClean="0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/مقالتين</a:t>
                      </a:r>
                      <a:r>
                        <a:rPr lang="ar-SA" sz="1600" b="1" dirty="0" smtClean="0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 علمي</a:t>
                      </a:r>
                      <a:r>
                        <a:rPr lang="ar-SY" sz="1600" b="1" dirty="0" smtClean="0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تين</a:t>
                      </a:r>
                      <a:r>
                        <a:rPr lang="ar-SA" sz="1600" b="1" dirty="0" smtClean="0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 </a:t>
                      </a:r>
                      <a:r>
                        <a:rPr lang="ar-SA" sz="1600" b="1" dirty="0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في مجلات علمية محكمة معتمدة من قبل جامعة دمشق</a:t>
                      </a:r>
                      <a:endParaRPr lang="en-US" sz="1600" dirty="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#</a:t>
                      </a:r>
                      <a:endParaRPr lang="en-US" sz="160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#</a:t>
                      </a:r>
                      <a:endParaRPr lang="en-US" sz="160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#</a:t>
                      </a:r>
                      <a:endParaRPr lang="en-US" sz="160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126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7-أعمال متفرقة</a:t>
                      </a:r>
                      <a:endParaRPr lang="en-US" sz="1600">
                        <a:effectLst/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-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 dirty="0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 dirty="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600" b="1" dirty="0"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 </a:t>
                      </a:r>
                      <a:endParaRPr lang="en-US" sz="1600" dirty="0"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59417" marR="59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42750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824" y="332656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7506241" cy="4104456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مقدمة عامة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المقترح</a:t>
            </a:r>
          </a:p>
          <a:p>
            <a:pPr algn="r" rtl="1">
              <a:buFontTx/>
              <a:buChar char="-"/>
            </a:pP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البرنامج </a:t>
            </a: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الزمني لتنفيذ 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البحث</a:t>
            </a:r>
            <a:endParaRPr lang="ar-SY" sz="2800" dirty="0" smtClean="0"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بعض الدراسات المرجعية</a:t>
            </a:r>
          </a:p>
          <a:p>
            <a:pPr marL="0" indent="0" algn="r" rtl="1">
              <a:buNone/>
            </a:pP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قائمة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المراجع الأولية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1560" y="5879603"/>
            <a:ext cx="75533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C489637A-11D4-42A0-937C-45FCD8DF8B40}" type="slidenum">
              <a:rPr lang="en-US" sz="4400"/>
              <a:pPr/>
              <a:t>16</a:t>
            </a:fld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8149378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83033" y="918012"/>
            <a:ext cx="856861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First author et 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. (year). Title, Journal [1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ar-SY" sz="16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7184873" y="548680"/>
            <a:ext cx="14125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Y" sz="2000" b="1" dirty="0">
                <a:cs typeface="Simplified Arabic" panose="02020603050405020304" pitchFamily="18" charset="-78"/>
              </a:rPr>
              <a:t>الدراسة الأولى:</a:t>
            </a:r>
            <a:endParaRPr lang="en-US" sz="2000" dirty="0"/>
          </a:p>
        </p:txBody>
      </p:sp>
      <p:sp>
        <p:nvSpPr>
          <p:cNvPr id="5" name="مستطيل 4"/>
          <p:cNvSpPr/>
          <p:nvPr/>
        </p:nvSpPr>
        <p:spPr>
          <a:xfrm>
            <a:off x="2873160" y="169502"/>
            <a:ext cx="3573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AE" sz="2400" b="1" dirty="0">
                <a:cs typeface="Simplified Arabic" panose="02020603050405020304" pitchFamily="18" charset="-78"/>
              </a:rPr>
              <a:t>الدراسات المرجعية</a:t>
            </a:r>
            <a:r>
              <a:rPr lang="ar-SY" sz="2400" b="1" dirty="0">
                <a:cs typeface="Simplified Arabic" panose="02020603050405020304" pitchFamily="18" charset="-78"/>
              </a:rPr>
              <a:t> </a:t>
            </a:r>
            <a:r>
              <a:rPr lang="ar-SY" sz="2400" b="1" dirty="0" smtClean="0">
                <a:cs typeface="Simplified Arabic" panose="02020603050405020304" pitchFamily="18" charset="-78"/>
              </a:rPr>
              <a:t>(</a:t>
            </a:r>
            <a:r>
              <a:rPr lang="ar-SY" sz="2400" b="1" dirty="0" smtClean="0">
                <a:solidFill>
                  <a:srgbClr val="FF0000"/>
                </a:solidFill>
                <a:cs typeface="Simplified Arabic" panose="02020603050405020304" pitchFamily="18" charset="-78"/>
              </a:rPr>
              <a:t>6</a:t>
            </a:r>
            <a:r>
              <a:rPr lang="ar-SY" sz="2400" b="1" dirty="0" smtClean="0">
                <a:cs typeface="Simplified Arabic" panose="02020603050405020304" pitchFamily="18" charset="-78"/>
              </a:rPr>
              <a:t>/1</a:t>
            </a:r>
            <a:r>
              <a:rPr lang="ar-SY" sz="2400" b="1" dirty="0">
                <a:cs typeface="Simplified Arabic" panose="02020603050405020304" pitchFamily="18" charset="-78"/>
              </a:rPr>
              <a:t>) </a:t>
            </a:r>
            <a:r>
              <a:rPr lang="ar-AE" sz="2400" b="1" dirty="0">
                <a:cs typeface="Simplified Arabic" panose="02020603050405020304" pitchFamily="18" charset="-78"/>
              </a:rPr>
              <a:t> </a:t>
            </a:r>
            <a:endParaRPr lang="en-US" sz="2400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07504" y="6381328"/>
            <a:ext cx="1315721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17</a:t>
            </a:fld>
            <a:endParaRPr lang="en-US" sz="4400" dirty="0"/>
          </a:p>
        </p:txBody>
      </p:sp>
      <p:sp>
        <p:nvSpPr>
          <p:cNvPr id="2" name="مستطيل 1"/>
          <p:cNvSpPr/>
          <p:nvPr/>
        </p:nvSpPr>
        <p:spPr>
          <a:xfrm>
            <a:off x="171747" y="1700808"/>
            <a:ext cx="864095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- المضمون</a:t>
            </a: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:</a:t>
            </a:r>
          </a:p>
          <a:p>
            <a:pPr algn="just" rtl="1">
              <a:lnSpc>
                <a:spcPct val="150000"/>
              </a:lnSpc>
            </a:pPr>
            <a:endParaRPr lang="ar-SY" sz="20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lnSpc>
                <a:spcPct val="150000"/>
              </a:lnSpc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- المشكلة</a:t>
            </a: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:</a:t>
            </a:r>
          </a:p>
          <a:p>
            <a:pPr algn="just" rtl="1">
              <a:lnSpc>
                <a:spcPct val="150000"/>
              </a:lnSpc>
            </a:pP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lnSpc>
                <a:spcPct val="150000"/>
              </a:lnSpc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- الحل</a:t>
            </a: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:</a:t>
            </a:r>
          </a:p>
          <a:p>
            <a:pPr algn="just" rtl="1">
              <a:lnSpc>
                <a:spcPct val="150000"/>
              </a:lnSpc>
            </a:pP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algn="just" rtl="1">
              <a:lnSpc>
                <a:spcPct val="150000"/>
              </a:lnSpc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- الخلاصة</a:t>
            </a: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:</a:t>
            </a:r>
          </a:p>
          <a:p>
            <a:pPr marL="285750" indent="-285750" algn="just" rtl="1">
              <a:lnSpc>
                <a:spcPct val="150000"/>
              </a:lnSpc>
              <a:buFontTx/>
              <a:buChar char="-"/>
            </a:pP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63420" y="5678715"/>
            <a:ext cx="6192688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>
              <a:lnSpc>
                <a:spcPct val="150000"/>
              </a:lnSpc>
            </a:pPr>
            <a:r>
              <a:rPr lang="ar-SY" sz="1400" b="1" dirty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</a:t>
            </a:r>
            <a:r>
              <a:rPr lang="ar-SY" sz="1400" b="1" dirty="0" smtClean="0">
                <a:latin typeface="Simplified Arabic" pitchFamily="18" charset="-78"/>
                <a:cs typeface="Simplified Arabic" pitchFamily="18" charset="-78"/>
              </a:rPr>
              <a:t>)</a:t>
            </a:r>
            <a:endParaRPr lang="en-US" sz="1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742096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83033" y="918012"/>
            <a:ext cx="856861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First author et 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. (year). Title, Journal [2]</a:t>
            </a:r>
            <a:r>
              <a:rPr lang="ar-SY" sz="16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7183269" y="548680"/>
            <a:ext cx="14141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Y" sz="2000" b="1" dirty="0">
                <a:cs typeface="Simplified Arabic" panose="02020603050405020304" pitchFamily="18" charset="-78"/>
              </a:rPr>
              <a:t>الدراسة </a:t>
            </a:r>
            <a:r>
              <a:rPr lang="ar-SY" sz="2000" b="1" dirty="0" smtClean="0">
                <a:cs typeface="Simplified Arabic" panose="02020603050405020304" pitchFamily="18" charset="-78"/>
              </a:rPr>
              <a:t>الثانية:</a:t>
            </a:r>
            <a:endParaRPr lang="en-US" sz="2000" dirty="0"/>
          </a:p>
        </p:txBody>
      </p:sp>
      <p:sp>
        <p:nvSpPr>
          <p:cNvPr id="5" name="مستطيل 4"/>
          <p:cNvSpPr/>
          <p:nvPr/>
        </p:nvSpPr>
        <p:spPr>
          <a:xfrm>
            <a:off x="2873160" y="169502"/>
            <a:ext cx="3573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AE" sz="2400" b="1" dirty="0">
                <a:cs typeface="Simplified Arabic" panose="02020603050405020304" pitchFamily="18" charset="-78"/>
              </a:rPr>
              <a:t>الدراسات المرجعية</a:t>
            </a:r>
            <a:r>
              <a:rPr lang="ar-SY" sz="2400" b="1" dirty="0">
                <a:cs typeface="Simplified Arabic" panose="02020603050405020304" pitchFamily="18" charset="-78"/>
              </a:rPr>
              <a:t> </a:t>
            </a:r>
            <a:r>
              <a:rPr lang="ar-SY" sz="2400" b="1" dirty="0" smtClean="0">
                <a:cs typeface="Simplified Arabic" panose="02020603050405020304" pitchFamily="18" charset="-78"/>
              </a:rPr>
              <a:t>(</a:t>
            </a:r>
            <a:r>
              <a:rPr lang="ar-SY" sz="2400" b="1" dirty="0" smtClean="0">
                <a:solidFill>
                  <a:srgbClr val="FF0000"/>
                </a:solidFill>
                <a:cs typeface="Simplified Arabic" panose="02020603050405020304" pitchFamily="18" charset="-78"/>
              </a:rPr>
              <a:t>6</a:t>
            </a:r>
            <a:r>
              <a:rPr lang="ar-SY" sz="2400" b="1" dirty="0" smtClean="0">
                <a:cs typeface="Simplified Arabic" panose="02020603050405020304" pitchFamily="18" charset="-78"/>
              </a:rPr>
              <a:t>/2) </a:t>
            </a:r>
            <a:r>
              <a:rPr lang="ar-AE" sz="2400" b="1" dirty="0" smtClean="0">
                <a:cs typeface="Simplified Arabic" panose="02020603050405020304" pitchFamily="18" charset="-78"/>
              </a:rPr>
              <a:t> </a:t>
            </a:r>
            <a:endParaRPr lang="en-US" sz="2400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07504" y="6381328"/>
            <a:ext cx="1315721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18</a:t>
            </a:fld>
            <a:endParaRPr lang="en-US" sz="4400" dirty="0"/>
          </a:p>
        </p:txBody>
      </p:sp>
      <p:sp>
        <p:nvSpPr>
          <p:cNvPr id="2" name="مستطيل 1"/>
          <p:cNvSpPr/>
          <p:nvPr/>
        </p:nvSpPr>
        <p:spPr>
          <a:xfrm>
            <a:off x="171747" y="1700808"/>
            <a:ext cx="864095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- المضمون</a:t>
            </a: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:</a:t>
            </a:r>
          </a:p>
          <a:p>
            <a:pPr algn="just" rtl="1">
              <a:lnSpc>
                <a:spcPct val="150000"/>
              </a:lnSpc>
            </a:pPr>
            <a:endParaRPr lang="ar-SY" sz="20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lnSpc>
                <a:spcPct val="150000"/>
              </a:lnSpc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- المشكلة</a:t>
            </a: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:</a:t>
            </a:r>
          </a:p>
          <a:p>
            <a:pPr algn="just" rtl="1">
              <a:lnSpc>
                <a:spcPct val="150000"/>
              </a:lnSpc>
            </a:pP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lnSpc>
                <a:spcPct val="150000"/>
              </a:lnSpc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- الحل</a:t>
            </a: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:</a:t>
            </a:r>
          </a:p>
          <a:p>
            <a:pPr algn="just" rtl="1">
              <a:lnSpc>
                <a:spcPct val="150000"/>
              </a:lnSpc>
            </a:pP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algn="just" rtl="1">
              <a:lnSpc>
                <a:spcPct val="150000"/>
              </a:lnSpc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- الخلاصة</a:t>
            </a: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:</a:t>
            </a:r>
          </a:p>
          <a:p>
            <a:pPr marL="285750" indent="-285750" algn="just" rtl="1">
              <a:lnSpc>
                <a:spcPct val="150000"/>
              </a:lnSpc>
              <a:buFontTx/>
              <a:buChar char="-"/>
            </a:pP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63420" y="5678715"/>
            <a:ext cx="6192688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>
              <a:lnSpc>
                <a:spcPct val="150000"/>
              </a:lnSpc>
            </a:pPr>
            <a:r>
              <a:rPr lang="ar-SY" sz="1400" b="1" dirty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</a:t>
            </a:r>
            <a:r>
              <a:rPr lang="ar-SY" sz="1400" b="1" dirty="0" smtClean="0">
                <a:latin typeface="Simplified Arabic" pitchFamily="18" charset="-78"/>
                <a:cs typeface="Simplified Arabic" pitchFamily="18" charset="-78"/>
              </a:rPr>
              <a:t>)</a:t>
            </a:r>
            <a:endParaRPr lang="en-US" sz="1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391794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83033" y="918012"/>
            <a:ext cx="856861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First author et 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. (year). Title, Journal [3]</a:t>
            </a:r>
            <a:r>
              <a:rPr lang="ar-SY" sz="16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7199299" y="548680"/>
            <a:ext cx="13981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Y" sz="2000" b="1" dirty="0">
                <a:cs typeface="Simplified Arabic" panose="02020603050405020304" pitchFamily="18" charset="-78"/>
              </a:rPr>
              <a:t>الدراسة </a:t>
            </a:r>
            <a:r>
              <a:rPr lang="ar-SY" sz="2000" b="1" dirty="0" smtClean="0">
                <a:cs typeface="Simplified Arabic" panose="02020603050405020304" pitchFamily="18" charset="-78"/>
              </a:rPr>
              <a:t>الثالثة:</a:t>
            </a:r>
            <a:endParaRPr lang="en-US" sz="2000" dirty="0"/>
          </a:p>
        </p:txBody>
      </p:sp>
      <p:sp>
        <p:nvSpPr>
          <p:cNvPr id="5" name="مستطيل 4"/>
          <p:cNvSpPr/>
          <p:nvPr/>
        </p:nvSpPr>
        <p:spPr>
          <a:xfrm>
            <a:off x="2873160" y="169502"/>
            <a:ext cx="3573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AE" sz="2400" b="1" dirty="0">
                <a:cs typeface="Simplified Arabic" panose="02020603050405020304" pitchFamily="18" charset="-78"/>
              </a:rPr>
              <a:t>الدراسات المرجعية</a:t>
            </a:r>
            <a:r>
              <a:rPr lang="ar-SY" sz="2400" b="1" dirty="0">
                <a:cs typeface="Simplified Arabic" panose="02020603050405020304" pitchFamily="18" charset="-78"/>
              </a:rPr>
              <a:t> </a:t>
            </a:r>
            <a:r>
              <a:rPr lang="ar-SY" sz="2400" b="1" dirty="0" smtClean="0">
                <a:cs typeface="Simplified Arabic" panose="02020603050405020304" pitchFamily="18" charset="-78"/>
              </a:rPr>
              <a:t>(</a:t>
            </a:r>
            <a:r>
              <a:rPr lang="ar-SY" sz="2400" b="1" dirty="0" smtClean="0">
                <a:solidFill>
                  <a:srgbClr val="FF0000"/>
                </a:solidFill>
                <a:cs typeface="Simplified Arabic" panose="02020603050405020304" pitchFamily="18" charset="-78"/>
              </a:rPr>
              <a:t>6</a:t>
            </a:r>
            <a:r>
              <a:rPr lang="ar-SY" sz="2400" b="1" dirty="0" smtClean="0">
                <a:cs typeface="Simplified Arabic" panose="02020603050405020304" pitchFamily="18" charset="-78"/>
              </a:rPr>
              <a:t>/3) </a:t>
            </a:r>
            <a:r>
              <a:rPr lang="ar-AE" sz="2400" b="1" dirty="0" smtClean="0">
                <a:cs typeface="Simplified Arabic" panose="02020603050405020304" pitchFamily="18" charset="-78"/>
              </a:rPr>
              <a:t> </a:t>
            </a:r>
            <a:endParaRPr lang="en-US" sz="2400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07504" y="6381328"/>
            <a:ext cx="1315721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19</a:t>
            </a:fld>
            <a:endParaRPr lang="en-US" sz="4400" dirty="0"/>
          </a:p>
        </p:txBody>
      </p:sp>
      <p:sp>
        <p:nvSpPr>
          <p:cNvPr id="2" name="مستطيل 1"/>
          <p:cNvSpPr/>
          <p:nvPr/>
        </p:nvSpPr>
        <p:spPr>
          <a:xfrm>
            <a:off x="171747" y="1700808"/>
            <a:ext cx="864095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- المضمون</a:t>
            </a: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:</a:t>
            </a:r>
          </a:p>
          <a:p>
            <a:pPr algn="just" rtl="1">
              <a:lnSpc>
                <a:spcPct val="150000"/>
              </a:lnSpc>
            </a:pPr>
            <a:endParaRPr lang="ar-SY" sz="20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lnSpc>
                <a:spcPct val="150000"/>
              </a:lnSpc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- المشكلة</a:t>
            </a: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:</a:t>
            </a:r>
          </a:p>
          <a:p>
            <a:pPr algn="just" rtl="1">
              <a:lnSpc>
                <a:spcPct val="150000"/>
              </a:lnSpc>
            </a:pP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lnSpc>
                <a:spcPct val="150000"/>
              </a:lnSpc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- الحل</a:t>
            </a: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:</a:t>
            </a:r>
          </a:p>
          <a:p>
            <a:pPr algn="just" rtl="1">
              <a:lnSpc>
                <a:spcPct val="150000"/>
              </a:lnSpc>
            </a:pP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algn="just" rtl="1">
              <a:lnSpc>
                <a:spcPct val="150000"/>
              </a:lnSpc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- الخلاصة</a:t>
            </a: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:</a:t>
            </a:r>
          </a:p>
          <a:p>
            <a:pPr marL="285750" indent="-285750" algn="just" rtl="1">
              <a:lnSpc>
                <a:spcPct val="150000"/>
              </a:lnSpc>
              <a:buFontTx/>
              <a:buChar char="-"/>
            </a:pP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63420" y="5678715"/>
            <a:ext cx="6192688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>
              <a:lnSpc>
                <a:spcPct val="150000"/>
              </a:lnSpc>
            </a:pPr>
            <a:r>
              <a:rPr lang="ar-SY" sz="1400" b="1" dirty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</a:t>
            </a:r>
            <a:r>
              <a:rPr lang="ar-SY" sz="1400" b="1" dirty="0" smtClean="0">
                <a:latin typeface="Simplified Arabic" pitchFamily="18" charset="-78"/>
                <a:cs typeface="Simplified Arabic" pitchFamily="18" charset="-78"/>
              </a:rPr>
              <a:t>)</a:t>
            </a:r>
            <a:endParaRPr lang="en-US" sz="1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39179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824" y="332656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7506241" cy="4104456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مقدمة عامة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المقترح</a:t>
            </a:r>
          </a:p>
          <a:p>
            <a:pPr algn="r" rtl="1">
              <a:buFontTx/>
              <a:buChar char="-"/>
            </a:pP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البرنامج </a:t>
            </a: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الزمني لتنفيذ 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البحث</a:t>
            </a:r>
            <a:endParaRPr lang="ar-SY" sz="2800" dirty="0" smtClean="0"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بعض الدراسات المرجعية</a:t>
            </a:r>
          </a:p>
          <a:p>
            <a:pPr marL="0" indent="0" algn="r" rtl="1">
              <a:buNone/>
            </a:pP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قائمة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المراجع الأولية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595641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2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988932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83033" y="918012"/>
            <a:ext cx="856861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First author et 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. (year). Title, Journal [4]</a:t>
            </a:r>
            <a:r>
              <a:rPr lang="ar-SY" sz="16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7180063" y="548680"/>
            <a:ext cx="14173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Y" sz="2000" b="1" dirty="0">
                <a:cs typeface="Simplified Arabic" panose="02020603050405020304" pitchFamily="18" charset="-78"/>
              </a:rPr>
              <a:t>الدراسة </a:t>
            </a:r>
            <a:r>
              <a:rPr lang="ar-SY" sz="2000" b="1" dirty="0" smtClean="0">
                <a:cs typeface="Simplified Arabic" panose="02020603050405020304" pitchFamily="18" charset="-78"/>
              </a:rPr>
              <a:t>الرابعة:</a:t>
            </a:r>
            <a:endParaRPr lang="en-US" sz="2000" dirty="0"/>
          </a:p>
        </p:txBody>
      </p:sp>
      <p:sp>
        <p:nvSpPr>
          <p:cNvPr id="5" name="مستطيل 4"/>
          <p:cNvSpPr/>
          <p:nvPr/>
        </p:nvSpPr>
        <p:spPr>
          <a:xfrm>
            <a:off x="2873160" y="169502"/>
            <a:ext cx="3573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AE" sz="2400" b="1" dirty="0">
                <a:cs typeface="Simplified Arabic" panose="02020603050405020304" pitchFamily="18" charset="-78"/>
              </a:rPr>
              <a:t>الدراسات المرجعية</a:t>
            </a:r>
            <a:r>
              <a:rPr lang="ar-SY" sz="2400" b="1" dirty="0">
                <a:cs typeface="Simplified Arabic" panose="02020603050405020304" pitchFamily="18" charset="-78"/>
              </a:rPr>
              <a:t> </a:t>
            </a:r>
            <a:r>
              <a:rPr lang="ar-SY" sz="2400" b="1" dirty="0" smtClean="0">
                <a:cs typeface="Simplified Arabic" panose="02020603050405020304" pitchFamily="18" charset="-78"/>
              </a:rPr>
              <a:t>(</a:t>
            </a:r>
            <a:r>
              <a:rPr lang="ar-SY" sz="2400" b="1" dirty="0" smtClean="0">
                <a:solidFill>
                  <a:srgbClr val="FF0000"/>
                </a:solidFill>
                <a:cs typeface="Simplified Arabic" panose="02020603050405020304" pitchFamily="18" charset="-78"/>
              </a:rPr>
              <a:t>6</a:t>
            </a:r>
            <a:r>
              <a:rPr lang="ar-SY" sz="2400" b="1" dirty="0" smtClean="0">
                <a:cs typeface="Simplified Arabic" panose="02020603050405020304" pitchFamily="18" charset="-78"/>
              </a:rPr>
              <a:t>/4) </a:t>
            </a:r>
            <a:r>
              <a:rPr lang="ar-AE" sz="2400" b="1" dirty="0" smtClean="0">
                <a:cs typeface="Simplified Arabic" panose="02020603050405020304" pitchFamily="18" charset="-78"/>
              </a:rPr>
              <a:t> </a:t>
            </a:r>
            <a:endParaRPr lang="en-US" sz="2400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07504" y="6381328"/>
            <a:ext cx="1315721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20</a:t>
            </a:fld>
            <a:endParaRPr lang="en-US" sz="4400" dirty="0"/>
          </a:p>
        </p:txBody>
      </p:sp>
      <p:sp>
        <p:nvSpPr>
          <p:cNvPr id="2" name="مستطيل 1"/>
          <p:cNvSpPr/>
          <p:nvPr/>
        </p:nvSpPr>
        <p:spPr>
          <a:xfrm>
            <a:off x="171747" y="1700808"/>
            <a:ext cx="864095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- المضمون</a:t>
            </a: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:</a:t>
            </a:r>
          </a:p>
          <a:p>
            <a:pPr algn="just" rtl="1">
              <a:lnSpc>
                <a:spcPct val="150000"/>
              </a:lnSpc>
            </a:pPr>
            <a:endParaRPr lang="ar-SY" sz="20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lnSpc>
                <a:spcPct val="150000"/>
              </a:lnSpc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- المشكلة</a:t>
            </a: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:</a:t>
            </a:r>
          </a:p>
          <a:p>
            <a:pPr algn="just" rtl="1">
              <a:lnSpc>
                <a:spcPct val="150000"/>
              </a:lnSpc>
            </a:pP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lnSpc>
                <a:spcPct val="150000"/>
              </a:lnSpc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- الحل</a:t>
            </a: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:</a:t>
            </a:r>
          </a:p>
          <a:p>
            <a:pPr algn="just" rtl="1">
              <a:lnSpc>
                <a:spcPct val="150000"/>
              </a:lnSpc>
            </a:pP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algn="just" rtl="1">
              <a:lnSpc>
                <a:spcPct val="150000"/>
              </a:lnSpc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- الخلاصة</a:t>
            </a: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:</a:t>
            </a:r>
          </a:p>
          <a:p>
            <a:pPr marL="285750" indent="-285750" algn="just" rtl="1">
              <a:lnSpc>
                <a:spcPct val="150000"/>
              </a:lnSpc>
              <a:buFontTx/>
              <a:buChar char="-"/>
            </a:pP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63420" y="5678715"/>
            <a:ext cx="6192688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>
              <a:lnSpc>
                <a:spcPct val="150000"/>
              </a:lnSpc>
            </a:pPr>
            <a:r>
              <a:rPr lang="ar-SY" sz="1400" b="1" dirty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</a:t>
            </a:r>
            <a:r>
              <a:rPr lang="ar-SY" sz="1400" b="1" dirty="0" smtClean="0">
                <a:latin typeface="Simplified Arabic" pitchFamily="18" charset="-78"/>
                <a:cs typeface="Simplified Arabic" pitchFamily="18" charset="-78"/>
              </a:rPr>
              <a:t>)</a:t>
            </a:r>
            <a:endParaRPr lang="en-US" sz="1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391794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83033" y="918012"/>
            <a:ext cx="856861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First author et 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ear). Title, Journal [5]</a:t>
            </a:r>
            <a:r>
              <a:rPr lang="ar-SY" sz="16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6994115" y="548680"/>
            <a:ext cx="16033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Y" sz="2000" b="1" dirty="0">
                <a:cs typeface="Simplified Arabic" panose="02020603050405020304" pitchFamily="18" charset="-78"/>
              </a:rPr>
              <a:t>الدراسة </a:t>
            </a:r>
            <a:r>
              <a:rPr lang="ar-SY" sz="2000" b="1" dirty="0" smtClean="0">
                <a:cs typeface="Simplified Arabic" panose="02020603050405020304" pitchFamily="18" charset="-78"/>
              </a:rPr>
              <a:t>الخامسة:</a:t>
            </a:r>
            <a:endParaRPr lang="en-US" sz="2000" dirty="0"/>
          </a:p>
        </p:txBody>
      </p:sp>
      <p:sp>
        <p:nvSpPr>
          <p:cNvPr id="5" name="مستطيل 4"/>
          <p:cNvSpPr/>
          <p:nvPr/>
        </p:nvSpPr>
        <p:spPr>
          <a:xfrm>
            <a:off x="2873160" y="169502"/>
            <a:ext cx="3573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AE" sz="2400" b="1" dirty="0">
                <a:cs typeface="Simplified Arabic" panose="02020603050405020304" pitchFamily="18" charset="-78"/>
              </a:rPr>
              <a:t>الدراسات المرجعية</a:t>
            </a:r>
            <a:r>
              <a:rPr lang="ar-SY" sz="2400" b="1" dirty="0">
                <a:cs typeface="Simplified Arabic" panose="02020603050405020304" pitchFamily="18" charset="-78"/>
              </a:rPr>
              <a:t> </a:t>
            </a:r>
            <a:r>
              <a:rPr lang="ar-SY" sz="2400" b="1" dirty="0" smtClean="0">
                <a:cs typeface="Simplified Arabic" panose="02020603050405020304" pitchFamily="18" charset="-78"/>
              </a:rPr>
              <a:t>(</a:t>
            </a:r>
            <a:r>
              <a:rPr lang="ar-SY" sz="2400" b="1" dirty="0" smtClean="0">
                <a:solidFill>
                  <a:srgbClr val="FF0000"/>
                </a:solidFill>
                <a:cs typeface="Simplified Arabic" panose="02020603050405020304" pitchFamily="18" charset="-78"/>
              </a:rPr>
              <a:t>6</a:t>
            </a:r>
            <a:r>
              <a:rPr lang="ar-SY" sz="2400" b="1" dirty="0" smtClean="0">
                <a:cs typeface="Simplified Arabic" panose="02020603050405020304" pitchFamily="18" charset="-78"/>
              </a:rPr>
              <a:t>/5) </a:t>
            </a:r>
            <a:r>
              <a:rPr lang="ar-AE" sz="2400" b="1" dirty="0" smtClean="0">
                <a:cs typeface="Simplified Arabic" panose="02020603050405020304" pitchFamily="18" charset="-78"/>
              </a:rPr>
              <a:t> </a:t>
            </a:r>
            <a:endParaRPr lang="en-US" sz="2400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07504" y="6381328"/>
            <a:ext cx="1315721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21</a:t>
            </a:fld>
            <a:endParaRPr lang="en-US" sz="4400" dirty="0"/>
          </a:p>
        </p:txBody>
      </p:sp>
      <p:sp>
        <p:nvSpPr>
          <p:cNvPr id="2" name="مستطيل 1"/>
          <p:cNvSpPr/>
          <p:nvPr/>
        </p:nvSpPr>
        <p:spPr>
          <a:xfrm>
            <a:off x="171747" y="1700808"/>
            <a:ext cx="864095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- المضمون</a:t>
            </a: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:</a:t>
            </a:r>
          </a:p>
          <a:p>
            <a:pPr algn="just" rtl="1">
              <a:lnSpc>
                <a:spcPct val="150000"/>
              </a:lnSpc>
            </a:pPr>
            <a:endParaRPr lang="ar-SY" sz="20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lnSpc>
                <a:spcPct val="150000"/>
              </a:lnSpc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- المشكلة</a:t>
            </a: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:</a:t>
            </a:r>
          </a:p>
          <a:p>
            <a:pPr algn="just" rtl="1">
              <a:lnSpc>
                <a:spcPct val="150000"/>
              </a:lnSpc>
            </a:pP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lnSpc>
                <a:spcPct val="150000"/>
              </a:lnSpc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- الحل</a:t>
            </a: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:</a:t>
            </a:r>
          </a:p>
          <a:p>
            <a:pPr algn="just" rtl="1">
              <a:lnSpc>
                <a:spcPct val="150000"/>
              </a:lnSpc>
            </a:pP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algn="just" rtl="1">
              <a:lnSpc>
                <a:spcPct val="150000"/>
              </a:lnSpc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- الخلاصة</a:t>
            </a: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:</a:t>
            </a:r>
          </a:p>
          <a:p>
            <a:pPr marL="285750" indent="-285750" algn="just" rtl="1">
              <a:lnSpc>
                <a:spcPct val="150000"/>
              </a:lnSpc>
              <a:buFontTx/>
              <a:buChar char="-"/>
            </a:pP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63420" y="5678715"/>
            <a:ext cx="6192688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>
              <a:lnSpc>
                <a:spcPct val="150000"/>
              </a:lnSpc>
            </a:pPr>
            <a:r>
              <a:rPr lang="ar-SY" sz="1400" b="1" dirty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</a:t>
            </a:r>
            <a:r>
              <a:rPr lang="ar-SY" sz="1400" b="1" dirty="0" smtClean="0">
                <a:latin typeface="Simplified Arabic" pitchFamily="18" charset="-78"/>
                <a:cs typeface="Simplified Arabic" pitchFamily="18" charset="-78"/>
              </a:rPr>
              <a:t>)</a:t>
            </a:r>
            <a:endParaRPr lang="en-US" sz="1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391794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83033" y="918012"/>
            <a:ext cx="856861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First author et 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. (year). Title, Journal [</a:t>
            </a:r>
            <a:r>
              <a:rPr lang="ar-SY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ar-SY" sz="16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6994115" y="548680"/>
            <a:ext cx="16033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Y" sz="2000" b="1" dirty="0">
                <a:cs typeface="Simplified Arabic" panose="02020603050405020304" pitchFamily="18" charset="-78"/>
              </a:rPr>
              <a:t>الدراسة </a:t>
            </a:r>
            <a:r>
              <a:rPr lang="ar-SY" sz="2000" b="1" dirty="0" smtClean="0">
                <a:cs typeface="Simplified Arabic" panose="02020603050405020304" pitchFamily="18" charset="-78"/>
              </a:rPr>
              <a:t>الخامسة:</a:t>
            </a:r>
            <a:endParaRPr lang="en-US" sz="2000" dirty="0"/>
          </a:p>
        </p:txBody>
      </p:sp>
      <p:sp>
        <p:nvSpPr>
          <p:cNvPr id="5" name="مستطيل 4"/>
          <p:cNvSpPr/>
          <p:nvPr/>
        </p:nvSpPr>
        <p:spPr>
          <a:xfrm>
            <a:off x="2873160" y="169502"/>
            <a:ext cx="3573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AE" sz="2400" b="1" dirty="0">
                <a:cs typeface="Simplified Arabic" panose="02020603050405020304" pitchFamily="18" charset="-78"/>
              </a:rPr>
              <a:t>الدراسات المرجعية</a:t>
            </a:r>
            <a:r>
              <a:rPr lang="ar-SY" sz="2400" b="1" dirty="0">
                <a:cs typeface="Simplified Arabic" panose="02020603050405020304" pitchFamily="18" charset="-78"/>
              </a:rPr>
              <a:t> </a:t>
            </a:r>
            <a:r>
              <a:rPr lang="ar-SY" sz="2400" b="1" dirty="0" smtClean="0">
                <a:cs typeface="Simplified Arabic" panose="02020603050405020304" pitchFamily="18" charset="-78"/>
              </a:rPr>
              <a:t>(</a:t>
            </a:r>
            <a:r>
              <a:rPr lang="ar-SY" sz="2400" b="1" dirty="0" smtClean="0">
                <a:solidFill>
                  <a:srgbClr val="FF0000"/>
                </a:solidFill>
                <a:cs typeface="Simplified Arabic" panose="02020603050405020304" pitchFamily="18" charset="-78"/>
              </a:rPr>
              <a:t>6</a:t>
            </a:r>
            <a:r>
              <a:rPr lang="ar-SY" sz="2400" b="1" dirty="0" smtClean="0">
                <a:cs typeface="Simplified Arabic" panose="02020603050405020304" pitchFamily="18" charset="-78"/>
              </a:rPr>
              <a:t>/6) </a:t>
            </a:r>
            <a:r>
              <a:rPr lang="ar-AE" sz="2400" b="1" dirty="0" smtClean="0">
                <a:cs typeface="Simplified Arabic" panose="02020603050405020304" pitchFamily="18" charset="-78"/>
              </a:rPr>
              <a:t> </a:t>
            </a:r>
            <a:endParaRPr lang="en-US" sz="2400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07504" y="6381328"/>
            <a:ext cx="1315721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22</a:t>
            </a:fld>
            <a:endParaRPr lang="en-US" sz="4400" dirty="0"/>
          </a:p>
        </p:txBody>
      </p:sp>
      <p:sp>
        <p:nvSpPr>
          <p:cNvPr id="2" name="مستطيل 1"/>
          <p:cNvSpPr/>
          <p:nvPr/>
        </p:nvSpPr>
        <p:spPr>
          <a:xfrm>
            <a:off x="171747" y="1700808"/>
            <a:ext cx="864095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- المضمون</a:t>
            </a: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:</a:t>
            </a:r>
          </a:p>
          <a:p>
            <a:pPr algn="just" rtl="1">
              <a:lnSpc>
                <a:spcPct val="150000"/>
              </a:lnSpc>
            </a:pPr>
            <a:endParaRPr lang="ar-SY" sz="20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lnSpc>
                <a:spcPct val="150000"/>
              </a:lnSpc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- المشكلة</a:t>
            </a: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:</a:t>
            </a:r>
          </a:p>
          <a:p>
            <a:pPr algn="just" rtl="1">
              <a:lnSpc>
                <a:spcPct val="150000"/>
              </a:lnSpc>
            </a:pP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lnSpc>
                <a:spcPct val="150000"/>
              </a:lnSpc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- الحل</a:t>
            </a: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:</a:t>
            </a:r>
          </a:p>
          <a:p>
            <a:pPr algn="just" rtl="1">
              <a:lnSpc>
                <a:spcPct val="150000"/>
              </a:lnSpc>
            </a:pP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algn="just" rtl="1">
              <a:lnSpc>
                <a:spcPct val="150000"/>
              </a:lnSpc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- الخلاصة</a:t>
            </a: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:</a:t>
            </a:r>
          </a:p>
          <a:p>
            <a:pPr marL="285750" indent="-285750" algn="just" rtl="1">
              <a:lnSpc>
                <a:spcPct val="150000"/>
              </a:lnSpc>
              <a:buFontTx/>
              <a:buChar char="-"/>
            </a:pP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63420" y="5678715"/>
            <a:ext cx="6192688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>
              <a:lnSpc>
                <a:spcPct val="150000"/>
              </a:lnSpc>
            </a:pPr>
            <a:r>
              <a:rPr lang="ar-SY" sz="1400" b="1" dirty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</a:t>
            </a:r>
            <a:r>
              <a:rPr lang="ar-SY" sz="1400" b="1" dirty="0" smtClean="0">
                <a:latin typeface="Simplified Arabic" pitchFamily="18" charset="-78"/>
                <a:cs typeface="Simplified Arabic" pitchFamily="18" charset="-78"/>
              </a:rPr>
              <a:t>)</a:t>
            </a:r>
            <a:endParaRPr lang="en-US" sz="1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24250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824" y="332656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7506241" cy="4104456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مقدمة عامة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المقترح</a:t>
            </a:r>
          </a:p>
          <a:p>
            <a:pPr algn="r" rtl="1">
              <a:buFontTx/>
              <a:buChar char="-"/>
            </a:pP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البرنامج </a:t>
            </a: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الزمني لتنفيذ 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البحث</a:t>
            </a:r>
            <a:endParaRPr lang="ar-SY" sz="2800" dirty="0" smtClean="0"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بعض الدراسات المرجعية</a:t>
            </a:r>
          </a:p>
          <a:p>
            <a:pPr marL="0" indent="0" algn="r" rtl="1">
              <a:buNone/>
            </a:pP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قائمة </a:t>
            </a:r>
            <a:r>
              <a:rPr lang="ar-SY" sz="2800" b="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المراجع الأولية</a:t>
            </a:r>
            <a:endParaRPr lang="ar-SY" sz="2800" b="0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9227" y="5852591"/>
            <a:ext cx="75533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C489637A-11D4-42A0-937C-45FCD8DF8B40}" type="slidenum">
              <a:rPr lang="en-US" sz="4400"/>
              <a:pPr/>
              <a:t>23</a:t>
            </a:fld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560387222"/>
      </p:ext>
    </p:extLst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131840" y="260648"/>
            <a:ext cx="2592288" cy="576064"/>
          </a:xfrm>
        </p:spPr>
        <p:txBody>
          <a:bodyPr>
            <a:normAutofit/>
          </a:bodyPr>
          <a:lstStyle/>
          <a:p>
            <a:pPr algn="r" rtl="1"/>
            <a:r>
              <a:rPr lang="ar-SY" sz="2800" b="1" dirty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قائمة </a:t>
            </a:r>
            <a:r>
              <a:rPr lang="ar-SY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المراجع الأولية</a:t>
            </a:r>
            <a:endParaRPr lang="en-US" sz="2800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107504" y="6309320"/>
            <a:ext cx="1315721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24</a:t>
            </a:fld>
            <a:endParaRPr lang="en-US" sz="4400" dirty="0"/>
          </a:p>
        </p:txBody>
      </p:sp>
      <p:sp>
        <p:nvSpPr>
          <p:cNvPr id="3" name="مستطيل 2"/>
          <p:cNvSpPr/>
          <p:nvPr/>
        </p:nvSpPr>
        <p:spPr>
          <a:xfrm>
            <a:off x="291108" y="1340768"/>
            <a:ext cx="82089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[1] First author et al. (year). Title,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Journal, ?(?), ?-?.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2] First author et al. (year). Title, Journal, ?(?), ?-?.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3]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4]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[5]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[6]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6752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738283" y="294669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ar-SY" sz="36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D304A7D-8B06-4118-B117-D2E0C1DB71D0}"/>
              </a:ext>
            </a:extLst>
          </p:cNvPr>
          <p:cNvSpPr/>
          <p:nvPr/>
        </p:nvSpPr>
        <p:spPr>
          <a:xfrm>
            <a:off x="184569" y="1149183"/>
            <a:ext cx="87150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endParaRPr lang="en-US" sz="2000" dirty="0">
              <a:cs typeface="+mj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072956A-1F28-47E8-BD14-7231CF62A69D}"/>
              </a:ext>
            </a:extLst>
          </p:cNvPr>
          <p:cNvSpPr/>
          <p:nvPr/>
        </p:nvSpPr>
        <p:spPr>
          <a:xfrm>
            <a:off x="1085725" y="2492896"/>
            <a:ext cx="69127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شكراً لحسن استماعكم</a:t>
            </a:r>
            <a:endParaRPr lang="ar-SY" sz="54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01156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824" y="332656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7506241" cy="4104456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مقدمة عامة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المقترح</a:t>
            </a:r>
          </a:p>
          <a:p>
            <a:pPr algn="r" rtl="1">
              <a:buFontTx/>
              <a:buChar char="-"/>
            </a:pP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البرنامج </a:t>
            </a: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الزمني لتنفيذ 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البحث</a:t>
            </a:r>
            <a:endParaRPr lang="ar-SY" sz="2800" dirty="0" smtClean="0"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بعض الدراسات المرجعية</a:t>
            </a:r>
          </a:p>
          <a:p>
            <a:pPr marL="0" indent="0" algn="r" rtl="1">
              <a:buNone/>
            </a:pP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قائمة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المراجع الأولية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395536" y="6165304"/>
            <a:ext cx="667649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3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526259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151726" y="41410"/>
            <a:ext cx="3044929" cy="620688"/>
          </a:xfrm>
        </p:spPr>
        <p:txBody>
          <a:bodyPr/>
          <a:lstStyle/>
          <a:p>
            <a:pPr algn="r" rtl="1"/>
            <a:r>
              <a:rPr lang="ar-AE" sz="3200" b="1" dirty="0">
                <a:solidFill>
                  <a:schemeClr val="tx1"/>
                </a:solidFill>
                <a:cs typeface="Simplified Arabic" panose="02020603050405020304" pitchFamily="18" charset="-78"/>
              </a:rPr>
              <a:t>مقدمة</a:t>
            </a:r>
            <a:r>
              <a:rPr lang="ar-SY" sz="3200" b="1" dirty="0">
                <a:solidFill>
                  <a:schemeClr val="tx1"/>
                </a:solidFill>
                <a:cs typeface="Simplified Arabic" panose="02020603050405020304" pitchFamily="18" charset="-78"/>
              </a:rPr>
              <a:t> عامة 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(</a:t>
            </a:r>
            <a:r>
              <a:rPr lang="ar-SY" sz="3200" b="1" dirty="0" smtClean="0">
                <a:solidFill>
                  <a:srgbClr val="FF0000"/>
                </a:solidFill>
                <a:cs typeface="Simplified Arabic" panose="02020603050405020304" pitchFamily="18" charset="-78"/>
              </a:rPr>
              <a:t>4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/1</a:t>
            </a:r>
            <a:r>
              <a:rPr lang="ar-SY" sz="3200" b="1" dirty="0">
                <a:solidFill>
                  <a:schemeClr val="tx1"/>
                </a:solidFill>
                <a:cs typeface="Simplified Arabic" panose="02020603050405020304" pitchFamily="18" charset="-78"/>
              </a:rPr>
              <a:t>)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395536" y="6309320"/>
            <a:ext cx="739657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4</a:t>
            </a:fld>
            <a:endParaRPr lang="en-US" sz="4400" dirty="0"/>
          </a:p>
        </p:txBody>
      </p:sp>
      <p:sp>
        <p:nvSpPr>
          <p:cNvPr id="8" name="مستطيل 7"/>
          <p:cNvSpPr/>
          <p:nvPr/>
        </p:nvSpPr>
        <p:spPr>
          <a:xfrm>
            <a:off x="252378" y="1146454"/>
            <a:ext cx="843551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تعاريف</a:t>
            </a: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مخطط أو شكل (مع وضع معلومات المرجع المختزلة المأخوذ منه المخطط أو الشكل) 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lvl="0" algn="r" rtl="1">
              <a:lnSpc>
                <a:spcPct val="150000"/>
              </a:lnSpc>
            </a:pP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5940152" y="746344"/>
            <a:ext cx="27983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عنوان فرعي أول</a:t>
            </a:r>
            <a:endParaRPr lang="en-US" sz="20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59832" y="3116223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Calibri" pitchFamily="34" charset="0"/>
              </a:rPr>
              <a:t>(First author et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al.,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(Year). </a:t>
            </a:r>
            <a:r>
              <a:rPr lang="en-US" sz="1400" i="1" dirty="0" smtClean="0">
                <a:latin typeface="Calibri" pitchFamily="34" charset="0"/>
                <a:cs typeface="Calibri" pitchFamily="34" charset="0"/>
              </a:rPr>
              <a:t>Journal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675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151726" y="41410"/>
            <a:ext cx="3044929" cy="620688"/>
          </a:xfrm>
        </p:spPr>
        <p:txBody>
          <a:bodyPr/>
          <a:lstStyle/>
          <a:p>
            <a:pPr algn="r" rtl="1"/>
            <a:r>
              <a:rPr lang="ar-AE" sz="3200" b="1" dirty="0">
                <a:solidFill>
                  <a:schemeClr val="tx1"/>
                </a:solidFill>
                <a:cs typeface="Simplified Arabic" panose="02020603050405020304" pitchFamily="18" charset="-78"/>
              </a:rPr>
              <a:t>مقدمة</a:t>
            </a:r>
            <a:r>
              <a:rPr lang="ar-SY" sz="3200" b="1" dirty="0">
                <a:solidFill>
                  <a:schemeClr val="tx1"/>
                </a:solidFill>
                <a:cs typeface="Simplified Arabic" panose="02020603050405020304" pitchFamily="18" charset="-78"/>
              </a:rPr>
              <a:t> عامة 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(</a:t>
            </a:r>
            <a:r>
              <a:rPr lang="ar-SY" sz="3200" b="1" dirty="0" smtClean="0">
                <a:solidFill>
                  <a:srgbClr val="FF0000"/>
                </a:solidFill>
                <a:cs typeface="Simplified Arabic" panose="02020603050405020304" pitchFamily="18" charset="-78"/>
              </a:rPr>
              <a:t>4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/2)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395536" y="6309320"/>
            <a:ext cx="739657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5</a:t>
            </a:fld>
            <a:endParaRPr lang="en-US" sz="4400" dirty="0"/>
          </a:p>
        </p:txBody>
      </p:sp>
      <p:sp>
        <p:nvSpPr>
          <p:cNvPr id="8" name="مستطيل 7"/>
          <p:cNvSpPr/>
          <p:nvPr/>
        </p:nvSpPr>
        <p:spPr>
          <a:xfrm>
            <a:off x="252378" y="1146454"/>
            <a:ext cx="8435518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سمات/خصائص/...</a:t>
            </a: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مخطط أو شكل (مع وضع معلومات المرجع المختزلة المأخوذ منه المخطط أو الشكل) 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algn="ctr" rtl="1">
              <a:lnSpc>
                <a:spcPct val="150000"/>
              </a:lnSpc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(WSN: Wireless Sensor Network)</a:t>
            </a:r>
            <a:endParaRPr lang="ar-SY" sz="1400" dirty="0">
              <a:latin typeface="Times New Roman" pitchFamily="18" charset="0"/>
              <a:cs typeface="Times New Roman" pitchFamily="18" charset="0"/>
            </a:endParaRPr>
          </a:p>
          <a:p>
            <a:pPr lvl="0" algn="r" rtl="1">
              <a:lnSpc>
                <a:spcPct val="150000"/>
              </a:lnSpc>
            </a:pP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5940152" y="746344"/>
            <a:ext cx="27983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عنوان فرعي ثاني</a:t>
            </a:r>
            <a:endParaRPr lang="en-US" sz="20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59832" y="3116223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Calibri" pitchFamily="34" charset="0"/>
              </a:rPr>
              <a:t>(First author et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al.,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(Year). </a:t>
            </a:r>
            <a:r>
              <a:rPr lang="en-US" sz="1400" i="1" dirty="0" smtClean="0">
                <a:latin typeface="Calibri" pitchFamily="34" charset="0"/>
                <a:cs typeface="Calibri" pitchFamily="34" charset="0"/>
              </a:rPr>
              <a:t>Journal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648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151726" y="41410"/>
            <a:ext cx="3044929" cy="620688"/>
          </a:xfrm>
        </p:spPr>
        <p:txBody>
          <a:bodyPr/>
          <a:lstStyle/>
          <a:p>
            <a:pPr algn="r" rtl="1"/>
            <a:r>
              <a:rPr lang="ar-AE" sz="3200" b="1" dirty="0">
                <a:solidFill>
                  <a:schemeClr val="tx1"/>
                </a:solidFill>
                <a:cs typeface="Simplified Arabic" panose="02020603050405020304" pitchFamily="18" charset="-78"/>
              </a:rPr>
              <a:t>مقدمة</a:t>
            </a:r>
            <a:r>
              <a:rPr lang="ar-SY" sz="3200" b="1" dirty="0">
                <a:solidFill>
                  <a:schemeClr val="tx1"/>
                </a:solidFill>
                <a:cs typeface="Simplified Arabic" panose="02020603050405020304" pitchFamily="18" charset="-78"/>
              </a:rPr>
              <a:t> عامة 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(</a:t>
            </a:r>
            <a:r>
              <a:rPr lang="ar-SY" sz="3200" b="1" dirty="0" smtClean="0">
                <a:solidFill>
                  <a:srgbClr val="FF0000"/>
                </a:solidFill>
                <a:cs typeface="Simplified Arabic" panose="02020603050405020304" pitchFamily="18" charset="-78"/>
              </a:rPr>
              <a:t>4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/3)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395536" y="6309320"/>
            <a:ext cx="739657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6</a:t>
            </a:fld>
            <a:endParaRPr lang="en-US" sz="4400" dirty="0"/>
          </a:p>
        </p:txBody>
      </p:sp>
      <p:sp>
        <p:nvSpPr>
          <p:cNvPr id="8" name="مستطيل 7"/>
          <p:cNvSpPr/>
          <p:nvPr/>
        </p:nvSpPr>
        <p:spPr>
          <a:xfrm>
            <a:off x="252378" y="1146454"/>
            <a:ext cx="843551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مفاهيم/مبادئ/تصنيفات</a:t>
            </a:r>
          </a:p>
          <a:p>
            <a:pPr lvl="0" algn="r" rtl="1">
              <a:lnSpc>
                <a:spcPct val="150000"/>
              </a:lnSpc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مخطط أو شكل (مع وضع معلومات المرجع المختزلة المأخوذ منه المخطط أو الشكل) 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lvl="0" algn="r" rtl="1">
              <a:lnSpc>
                <a:spcPct val="150000"/>
              </a:lnSpc>
            </a:pP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5940152" y="746344"/>
            <a:ext cx="27983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عنوان فرعي ثالث</a:t>
            </a:r>
            <a:endParaRPr lang="en-US" sz="20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59832" y="3116223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Calibri" pitchFamily="34" charset="0"/>
              </a:rPr>
              <a:t>(First author et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al.,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(Year). </a:t>
            </a:r>
            <a:r>
              <a:rPr lang="en-US" sz="1400" i="1" dirty="0" smtClean="0">
                <a:latin typeface="Calibri" pitchFamily="34" charset="0"/>
                <a:cs typeface="Calibri" pitchFamily="34" charset="0"/>
              </a:rPr>
              <a:t>Journal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648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151726" y="41410"/>
            <a:ext cx="3044929" cy="620688"/>
          </a:xfrm>
        </p:spPr>
        <p:txBody>
          <a:bodyPr/>
          <a:lstStyle/>
          <a:p>
            <a:pPr algn="r" rtl="1"/>
            <a:r>
              <a:rPr lang="ar-AE" sz="3200" b="1" dirty="0">
                <a:solidFill>
                  <a:schemeClr val="tx1"/>
                </a:solidFill>
                <a:cs typeface="Simplified Arabic" panose="02020603050405020304" pitchFamily="18" charset="-78"/>
              </a:rPr>
              <a:t>مقدمة</a:t>
            </a:r>
            <a:r>
              <a:rPr lang="ar-SY" sz="3200" b="1" dirty="0">
                <a:solidFill>
                  <a:schemeClr val="tx1"/>
                </a:solidFill>
                <a:cs typeface="Simplified Arabic" panose="02020603050405020304" pitchFamily="18" charset="-78"/>
              </a:rPr>
              <a:t> عامة 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(</a:t>
            </a:r>
            <a:r>
              <a:rPr lang="ar-SY" sz="3200" b="1" dirty="0" smtClean="0">
                <a:solidFill>
                  <a:srgbClr val="FF0000"/>
                </a:solidFill>
                <a:cs typeface="Simplified Arabic" panose="02020603050405020304" pitchFamily="18" charset="-78"/>
              </a:rPr>
              <a:t>4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/</a:t>
            </a:r>
            <a:r>
              <a:rPr lang="ar-SY" sz="3200" b="1" dirty="0" smtClean="0">
                <a:solidFill>
                  <a:srgbClr val="FF0000"/>
                </a:solidFill>
                <a:cs typeface="Simplified Arabic" panose="02020603050405020304" pitchFamily="18" charset="-78"/>
              </a:rPr>
              <a:t>4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)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395536" y="6309320"/>
            <a:ext cx="739657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7</a:t>
            </a:fld>
            <a:endParaRPr lang="en-US" sz="4400" dirty="0"/>
          </a:p>
        </p:txBody>
      </p:sp>
      <p:sp>
        <p:nvSpPr>
          <p:cNvPr id="8" name="مستطيل 7"/>
          <p:cNvSpPr/>
          <p:nvPr/>
        </p:nvSpPr>
        <p:spPr>
          <a:xfrm>
            <a:off x="252378" y="1146454"/>
            <a:ext cx="843551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تعريف</a:t>
            </a: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مخطط أو شكل (مع وضع معلومات المرجع المختزلة المأخوذ منه المخطط أو الشكل) 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lvl="0" algn="r" rtl="1">
              <a:lnSpc>
                <a:spcPct val="150000"/>
              </a:lnSpc>
            </a:pP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5940152" y="746344"/>
            <a:ext cx="27983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عنوان فرعي رابع</a:t>
            </a:r>
            <a:endParaRPr lang="en-US" sz="20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59832" y="3116223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Calibri" pitchFamily="34" charset="0"/>
              </a:rPr>
              <a:t>(First author et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al.,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(Year). </a:t>
            </a:r>
            <a:r>
              <a:rPr lang="en-US" sz="1400" i="1" dirty="0" smtClean="0">
                <a:latin typeface="Calibri" pitchFamily="34" charset="0"/>
                <a:cs typeface="Calibri" pitchFamily="34" charset="0"/>
              </a:rPr>
              <a:t>Journal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648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824" y="332656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7506241" cy="4104456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مقدمة عامة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المقترح</a:t>
            </a:r>
          </a:p>
          <a:p>
            <a:pPr algn="r" rtl="1">
              <a:buFontTx/>
              <a:buChar char="-"/>
            </a:pP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البرنامج </a:t>
            </a: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الزمني لتنفيذ 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البحث</a:t>
            </a:r>
            <a:endParaRPr lang="ar-SY" sz="2800" dirty="0" smtClean="0"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بعض الدراسات المرجعية</a:t>
            </a:r>
          </a:p>
          <a:p>
            <a:pPr marL="0" indent="0" algn="r" rtl="1">
              <a:buNone/>
            </a:pP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قائمة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المراجع الأولية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323528" y="6165304"/>
            <a:ext cx="739657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8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521858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707904" y="404664"/>
            <a:ext cx="1994992" cy="710952"/>
          </a:xfrm>
        </p:spPr>
        <p:txBody>
          <a:bodyPr>
            <a:normAutofit/>
          </a:bodyPr>
          <a:lstStyle/>
          <a:p>
            <a:pPr algn="r" rtl="1"/>
            <a:r>
              <a:rPr lang="ar-AE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هدف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 </a:t>
            </a:r>
            <a:r>
              <a:rPr lang="ar-AE" sz="3200" b="1" dirty="0">
                <a:solidFill>
                  <a:schemeClr val="tx1"/>
                </a:solidFill>
                <a:cs typeface="Simplified Arabic" panose="02020603050405020304" pitchFamily="18" charset="-78"/>
              </a:rPr>
              <a:t>البحث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539552" y="6237312"/>
            <a:ext cx="883673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9</a:t>
            </a:fld>
            <a:endParaRPr lang="en-US" sz="4400" dirty="0"/>
          </a:p>
        </p:txBody>
      </p:sp>
      <p:sp>
        <p:nvSpPr>
          <p:cNvPr id="3" name="مستطيل 2"/>
          <p:cNvSpPr/>
          <p:nvPr/>
        </p:nvSpPr>
        <p:spPr>
          <a:xfrm>
            <a:off x="467544" y="1556792"/>
            <a:ext cx="8172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SY" sz="2800" dirty="0" smtClean="0">
                <a:latin typeface="Simplified Arabic" pitchFamily="18" charset="-78"/>
                <a:cs typeface="Simplified Arabic" pitchFamily="18" charset="-78"/>
              </a:rPr>
              <a:t>(يجب أن يكون هدف البحث مطابق لعنوان البحث)</a:t>
            </a: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endParaRPr lang="ar-SY" sz="2800" dirty="0">
              <a:latin typeface="Simplified Arabic" pitchFamily="18" charset="-78"/>
              <a:cs typeface="Simplified Arabic" pitchFamily="18" charset="-78"/>
            </a:endParaRP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SY" sz="2800" dirty="0" smtClean="0">
                <a:latin typeface="Simplified Arabic" pitchFamily="18" charset="-78"/>
                <a:cs typeface="Simplified Arabic" pitchFamily="18" charset="-78"/>
              </a:rPr>
              <a:t>(تحديد السيناريو/المنظومة/حالة الاستخدام/... الذي ستجري دراسته)</a:t>
            </a:r>
            <a:endParaRPr lang="ar-SY" sz="28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51585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3669</TotalTime>
  <Words>994</Words>
  <Application>Microsoft Office PowerPoint</Application>
  <PresentationFormat>On-screen Show (4:3)</PresentationFormat>
  <Paragraphs>385</Paragraphs>
  <Slides>25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PowerPoint Presentation</vt:lpstr>
      <vt:lpstr>مخطط العرض</vt:lpstr>
      <vt:lpstr>مخطط العرض</vt:lpstr>
      <vt:lpstr>مقدمة عامة (4/1)</vt:lpstr>
      <vt:lpstr>مقدمة عامة (4/2)</vt:lpstr>
      <vt:lpstr>مقدمة عامة (4/3)</vt:lpstr>
      <vt:lpstr>مقدمة عامة (4/4)</vt:lpstr>
      <vt:lpstr>مخطط العرض</vt:lpstr>
      <vt:lpstr>هدف البحث</vt:lpstr>
      <vt:lpstr>مخطط العرض</vt:lpstr>
      <vt:lpstr>مشكلة البحث وأهميته</vt:lpstr>
      <vt:lpstr>مخطط العرض</vt:lpstr>
      <vt:lpstr>مخطط البحث المقترح</vt:lpstr>
      <vt:lpstr>مخطط العرض</vt:lpstr>
      <vt:lpstr>البرنامج الزمني لتنفيذ البحث السنة الأولى/الثانية/الثالثة</vt:lpstr>
      <vt:lpstr>مخطط العرض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مخطط العرض</vt:lpstr>
      <vt:lpstr>قائمة المراجع الأولية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2o1O</dc:creator>
  <cp:lastModifiedBy>Dana</cp:lastModifiedBy>
  <cp:revision>736</cp:revision>
  <dcterms:created xsi:type="dcterms:W3CDTF">2022-03-11T15:34:43Z</dcterms:created>
  <dcterms:modified xsi:type="dcterms:W3CDTF">2023-10-11T15:20:51Z</dcterms:modified>
</cp:coreProperties>
</file>